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4" r:id="rId6"/>
    <p:sldId id="266" r:id="rId7"/>
    <p:sldId id="268" r:id="rId8"/>
    <p:sldId id="267" r:id="rId9"/>
    <p:sldId id="270" r:id="rId10"/>
    <p:sldId id="272" r:id="rId11"/>
    <p:sldId id="273" r:id="rId12"/>
    <p:sldId id="276" r:id="rId13"/>
    <p:sldId id="274" r:id="rId14"/>
    <p:sldId id="277" r:id="rId15"/>
    <p:sldId id="275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05" autoAdjust="0"/>
  </p:normalViewPr>
  <p:slideViewPr>
    <p:cSldViewPr snapToGrid="0">
      <p:cViewPr varScale="1">
        <p:scale>
          <a:sx n="75" d="100"/>
          <a:sy n="75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218f2e2d69b596e7/Final%20Project%20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18f2e2d69b596e7/Final%20Project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</a:rPr>
              <a:t>Brood</a:t>
            </a:r>
            <a:r>
              <a:rPr lang="en-US" baseline="0" dirty="0">
                <a:solidFill>
                  <a:schemeClr val="tx2"/>
                </a:solidFill>
              </a:rPr>
              <a:t> Pouch </a:t>
            </a:r>
            <a:r>
              <a:rPr lang="en-US" dirty="0">
                <a:solidFill>
                  <a:schemeClr val="tx2"/>
                </a:solidFill>
              </a:rPr>
              <a:t>Length Residual Plot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>
              <a:noFill/>
            </a:ln>
          </c:spPr>
          <c:xVal>
            <c:numRef>
              <c:f>'[Final Project Data.xlsx]Sheet13'!$A$2:$A$24</c:f>
              <c:numCache>
                <c:formatCode>General</c:formatCode>
                <c:ptCount val="23"/>
                <c:pt idx="0">
                  <c:v>15</c:v>
                </c:pt>
                <c:pt idx="1">
                  <c:v>20</c:v>
                </c:pt>
                <c:pt idx="2">
                  <c:v>17.5</c:v>
                </c:pt>
                <c:pt idx="3">
                  <c:v>10</c:v>
                </c:pt>
                <c:pt idx="4">
                  <c:v>20</c:v>
                </c:pt>
                <c:pt idx="5">
                  <c:v>17.5</c:v>
                </c:pt>
                <c:pt idx="6">
                  <c:v>20</c:v>
                </c:pt>
                <c:pt idx="7">
                  <c:v>12.5</c:v>
                </c:pt>
                <c:pt idx="8">
                  <c:v>20</c:v>
                </c:pt>
                <c:pt idx="9">
                  <c:v>10</c:v>
                </c:pt>
                <c:pt idx="10">
                  <c:v>8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10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17.5</c:v>
                </c:pt>
                <c:pt idx="19">
                  <c:v>15</c:v>
                </c:pt>
                <c:pt idx="20">
                  <c:v>10</c:v>
                </c:pt>
                <c:pt idx="21">
                  <c:v>12</c:v>
                </c:pt>
                <c:pt idx="22">
                  <c:v>15</c:v>
                </c:pt>
              </c:numCache>
            </c:numRef>
          </c:xVal>
          <c:yVal>
            <c:numRef>
              <c:f>'[Final Project Data.xlsx]Sheet13'!$L$26:$L$48</c:f>
              <c:numCache>
                <c:formatCode>General</c:formatCode>
                <c:ptCount val="23"/>
                <c:pt idx="0">
                  <c:v>-18.394432449105491</c:v>
                </c:pt>
                <c:pt idx="1">
                  <c:v>4.5336212214682305</c:v>
                </c:pt>
                <c:pt idx="2">
                  <c:v>8.0695943861813682</c:v>
                </c:pt>
                <c:pt idx="3">
                  <c:v>4.6775138803207916</c:v>
                </c:pt>
                <c:pt idx="4">
                  <c:v>18.533621221468231</c:v>
                </c:pt>
                <c:pt idx="5">
                  <c:v>-17.930405613818632</c:v>
                </c:pt>
                <c:pt idx="6">
                  <c:v>0.53362122146823054</c:v>
                </c:pt>
                <c:pt idx="7">
                  <c:v>2.1415407156076505</c:v>
                </c:pt>
                <c:pt idx="8">
                  <c:v>-17.466378778531769</c:v>
                </c:pt>
                <c:pt idx="9">
                  <c:v>-13.322486119679208</c:v>
                </c:pt>
                <c:pt idx="10">
                  <c:v>-4.6937075879086976</c:v>
                </c:pt>
                <c:pt idx="11">
                  <c:v>9.6055675508945093</c:v>
                </c:pt>
                <c:pt idx="12">
                  <c:v>-14.394432449105491</c:v>
                </c:pt>
                <c:pt idx="13">
                  <c:v>11.605567550894509</c:v>
                </c:pt>
                <c:pt idx="14">
                  <c:v>-3.3224861196792084</c:v>
                </c:pt>
                <c:pt idx="15">
                  <c:v>5.6055675508945093</c:v>
                </c:pt>
                <c:pt idx="16">
                  <c:v>-4.3944324491054907</c:v>
                </c:pt>
                <c:pt idx="17">
                  <c:v>5.6055675508945093</c:v>
                </c:pt>
                <c:pt idx="18">
                  <c:v>-13.930405613818632</c:v>
                </c:pt>
                <c:pt idx="19">
                  <c:v>9.6055675508945093</c:v>
                </c:pt>
                <c:pt idx="20">
                  <c:v>8.6775138803207916</c:v>
                </c:pt>
                <c:pt idx="21">
                  <c:v>5.0487353485502773</c:v>
                </c:pt>
                <c:pt idx="22">
                  <c:v>13.605567550894509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EA-4297-A417-0F2F99455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6979664"/>
        <c:axId val="1051705296"/>
      </c:scatterChart>
      <c:valAx>
        <c:axId val="19769796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tx2"/>
                    </a:solidFill>
                  </a:rPr>
                  <a:t>BP Length 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51705296"/>
        <c:crosses val="autoZero"/>
        <c:crossBetween val="midCat"/>
      </c:valAx>
      <c:valAx>
        <c:axId val="105170529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tx2"/>
                    </a:solidFill>
                  </a:rPr>
                  <a:t>Residuals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976979664"/>
        <c:crosses val="autoZero"/>
        <c:crossBetween val="midCat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</a:rPr>
              <a:t>Normal Probability Plot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>
              <a:noFill/>
            </a:ln>
          </c:spPr>
          <c:xVal>
            <c:numRef>
              <c:f>'[Final Project Data.xlsx]Sheet13'!$O$26:$O$48</c:f>
              <c:numCache>
                <c:formatCode>General</c:formatCode>
                <c:ptCount val="23"/>
                <c:pt idx="0">
                  <c:v>2.1739130434782608</c:v>
                </c:pt>
                <c:pt idx="1">
                  <c:v>6.5217391304347823</c:v>
                </c:pt>
                <c:pt idx="2">
                  <c:v>10.869565217391305</c:v>
                </c:pt>
                <c:pt idx="3">
                  <c:v>15.217391304347824</c:v>
                </c:pt>
                <c:pt idx="4">
                  <c:v>19.565217391304348</c:v>
                </c:pt>
                <c:pt idx="5">
                  <c:v>23.913043478260871</c:v>
                </c:pt>
                <c:pt idx="6">
                  <c:v>28.260869565217391</c:v>
                </c:pt>
                <c:pt idx="7">
                  <c:v>32.608695652173907</c:v>
                </c:pt>
                <c:pt idx="8">
                  <c:v>36.95652173913043</c:v>
                </c:pt>
                <c:pt idx="9">
                  <c:v>41.304347826086953</c:v>
                </c:pt>
                <c:pt idx="10">
                  <c:v>45.652173913043477</c:v>
                </c:pt>
                <c:pt idx="11">
                  <c:v>49.999999999999993</c:v>
                </c:pt>
                <c:pt idx="12">
                  <c:v>54.347826086956516</c:v>
                </c:pt>
                <c:pt idx="13">
                  <c:v>58.695652173913039</c:v>
                </c:pt>
                <c:pt idx="14">
                  <c:v>63.043478260869556</c:v>
                </c:pt>
                <c:pt idx="15">
                  <c:v>67.391304347826093</c:v>
                </c:pt>
                <c:pt idx="16">
                  <c:v>71.739130434782609</c:v>
                </c:pt>
                <c:pt idx="17">
                  <c:v>76.086956521739125</c:v>
                </c:pt>
                <c:pt idx="18">
                  <c:v>80.434782608695656</c:v>
                </c:pt>
                <c:pt idx="19">
                  <c:v>84.782608695652172</c:v>
                </c:pt>
                <c:pt idx="20">
                  <c:v>89.130434782608702</c:v>
                </c:pt>
                <c:pt idx="21">
                  <c:v>93.478260869565219</c:v>
                </c:pt>
                <c:pt idx="22">
                  <c:v>97.826086956521735</c:v>
                </c:pt>
              </c:numCache>
            </c:numRef>
          </c:xVal>
          <c:yVal>
            <c:numRef>
              <c:f>'[Final Project Data.xlsx]Sheet13'!$P$26:$P$48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18</c:v>
                </c:pt>
                <c:pt idx="10">
                  <c:v>21</c:v>
                </c:pt>
                <c:pt idx="11">
                  <c:v>22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26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  <c:pt idx="20">
                  <c:v>30</c:v>
                </c:pt>
                <c:pt idx="21">
                  <c:v>32</c:v>
                </c:pt>
                <c:pt idx="22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AA7-4F96-9FCF-F3FDBF21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6974864"/>
        <c:axId val="1051723648"/>
      </c:scatterChart>
      <c:valAx>
        <c:axId val="19769748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tx2"/>
                    </a:solidFill>
                  </a:rPr>
                  <a:t>Sample Percentile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51723648"/>
        <c:crosses val="autoZero"/>
        <c:crossBetween val="midCat"/>
      </c:valAx>
      <c:valAx>
        <c:axId val="105172364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tx2"/>
                    </a:solidFill>
                  </a:rPr>
                  <a:t>Egg #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976974864"/>
        <c:crosses val="autoZero"/>
        <c:crossBetween val="midCat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2"/>
                </a:solidFill>
              </a:rPr>
              <a:t>Simple</a:t>
            </a:r>
            <a:r>
              <a:rPr lang="en-US" sz="1800" b="1" baseline="0" dirty="0">
                <a:solidFill>
                  <a:schemeClr val="tx2"/>
                </a:solidFill>
              </a:rPr>
              <a:t> Linear Regression of BP Length &amp; Egg Number </a:t>
            </a:r>
            <a:endParaRPr lang="en-US" sz="1800" b="1" dirty="0">
              <a:solidFill>
                <a:schemeClr val="tx2"/>
              </a:solidFill>
            </a:endParaRPr>
          </a:p>
        </c:rich>
      </c:tx>
      <c:layout>
        <c:manualLayout>
          <c:xMode val="edge"/>
          <c:yMode val="edge"/>
          <c:x val="0.14468044619422571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48381452318461"/>
          <c:y val="0.21379629629629629"/>
          <c:w val="0.82851618547681549"/>
          <c:h val="0.58063283756197137"/>
        </c:manualLayout>
      </c:layout>
      <c:scatterChart>
        <c:scatterStyle val="lineMarker"/>
        <c:varyColors val="0"/>
        <c:ser>
          <c:idx val="0"/>
          <c:order val="0"/>
          <c:tx>
            <c:strRef>
              <c:f>'[Final Project Data.xlsx]Sheet13'!$B$1</c:f>
              <c:strCache>
                <c:ptCount val="1"/>
                <c:pt idx="0">
                  <c:v>Egg #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2.0016404199475066E-2"/>
                  <c:y val="-6.2407407407407404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2997747156605423"/>
                  <c:y val="-0.2431543452901720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aseline="0" dirty="0"/>
                      <a:t>y = -0.1856x + 21.179</a:t>
                    </a:r>
                    <a:endParaRPr lang="en-US" sz="1100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'[Final Project Data.xlsx]Sheet13'!$A$2:$A$24</c:f>
              <c:numCache>
                <c:formatCode>General</c:formatCode>
                <c:ptCount val="23"/>
                <c:pt idx="0">
                  <c:v>15</c:v>
                </c:pt>
                <c:pt idx="1">
                  <c:v>20</c:v>
                </c:pt>
                <c:pt idx="2">
                  <c:v>17.5</c:v>
                </c:pt>
                <c:pt idx="3">
                  <c:v>10</c:v>
                </c:pt>
                <c:pt idx="4">
                  <c:v>20</c:v>
                </c:pt>
                <c:pt idx="5">
                  <c:v>17.5</c:v>
                </c:pt>
                <c:pt idx="6">
                  <c:v>20</c:v>
                </c:pt>
                <c:pt idx="7">
                  <c:v>12.5</c:v>
                </c:pt>
                <c:pt idx="8">
                  <c:v>20</c:v>
                </c:pt>
                <c:pt idx="9">
                  <c:v>10</c:v>
                </c:pt>
                <c:pt idx="10">
                  <c:v>8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10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17.5</c:v>
                </c:pt>
                <c:pt idx="19">
                  <c:v>15</c:v>
                </c:pt>
                <c:pt idx="20">
                  <c:v>10</c:v>
                </c:pt>
                <c:pt idx="21">
                  <c:v>12</c:v>
                </c:pt>
                <c:pt idx="22">
                  <c:v>15</c:v>
                </c:pt>
              </c:numCache>
            </c:numRef>
          </c:xVal>
          <c:yVal>
            <c:numRef>
              <c:f>'[Final Project Data.xlsx]Sheet13'!$B$2:$B$24</c:f>
              <c:numCache>
                <c:formatCode>General</c:formatCode>
                <c:ptCount val="23"/>
                <c:pt idx="0">
                  <c:v>0</c:v>
                </c:pt>
                <c:pt idx="1">
                  <c:v>22</c:v>
                </c:pt>
                <c:pt idx="2">
                  <c:v>26</c:v>
                </c:pt>
                <c:pt idx="3">
                  <c:v>24</c:v>
                </c:pt>
                <c:pt idx="4">
                  <c:v>36</c:v>
                </c:pt>
                <c:pt idx="5">
                  <c:v>0</c:v>
                </c:pt>
                <c:pt idx="6">
                  <c:v>18</c:v>
                </c:pt>
                <c:pt idx="7">
                  <c:v>21</c:v>
                </c:pt>
                <c:pt idx="8">
                  <c:v>0</c:v>
                </c:pt>
                <c:pt idx="9">
                  <c:v>6</c:v>
                </c:pt>
                <c:pt idx="10">
                  <c:v>15</c:v>
                </c:pt>
                <c:pt idx="11">
                  <c:v>28</c:v>
                </c:pt>
                <c:pt idx="12">
                  <c:v>4</c:v>
                </c:pt>
                <c:pt idx="13">
                  <c:v>30</c:v>
                </c:pt>
                <c:pt idx="14">
                  <c:v>16</c:v>
                </c:pt>
                <c:pt idx="15">
                  <c:v>24</c:v>
                </c:pt>
                <c:pt idx="16">
                  <c:v>14</c:v>
                </c:pt>
                <c:pt idx="17">
                  <c:v>24</c:v>
                </c:pt>
                <c:pt idx="18">
                  <c:v>4</c:v>
                </c:pt>
                <c:pt idx="19">
                  <c:v>28</c:v>
                </c:pt>
                <c:pt idx="20">
                  <c:v>28</c:v>
                </c:pt>
                <c:pt idx="21">
                  <c:v>24</c:v>
                </c:pt>
                <c:pt idx="22">
                  <c:v>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BCA-4F82-BAA0-FED69A8B8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4779711"/>
        <c:axId val="588411103"/>
      </c:scatterChart>
      <c:valAx>
        <c:axId val="574779711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BP Length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411103"/>
        <c:crosses val="autoZero"/>
        <c:crossBetween val="midCat"/>
      </c:valAx>
      <c:valAx>
        <c:axId val="588411103"/>
        <c:scaling>
          <c:orientation val="minMax"/>
          <c:max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2"/>
                    </a:solidFill>
                  </a:rPr>
                  <a:t>Egg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7797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r>
            <a:rPr lang="en-US"/>
            <a:t>Male Pregnancy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r>
            <a:rPr lang="en-US"/>
            <a:t>Brood Pouch</a:t>
          </a:r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4AF52931-E4CA-4429-AACB-B8747CDB2409}">
      <dgm:prSet phldrT="[Text]"/>
      <dgm:spPr/>
      <dgm:t>
        <a:bodyPr/>
        <a:lstStyle/>
        <a:p>
          <a:r>
            <a:rPr lang="en-US" dirty="0"/>
            <a:t>Syngnathidae</a:t>
          </a:r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6F4DA4D9-01DC-439B-8F27-AAA47846B277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7BD98E3C-315B-4C9C-8D58-D6DB162B58F8}" type="pres">
      <dgm:prSet presAssocID="{4AF52931-E4CA-4429-AACB-B8747CDB2409}" presName="compNode" presStyleCnt="0"/>
      <dgm:spPr/>
    </dgm:pt>
    <dgm:pt modelId="{DD5F79B1-3C2C-4604-AC16-19B868C74020}" type="pres">
      <dgm:prSet presAssocID="{4AF52931-E4CA-4429-AACB-B8747CDB2409}" presName="bgRect" presStyleLbl="bgShp" presStyleIdx="0" presStyleCnt="3"/>
      <dgm:spPr>
        <a:solidFill>
          <a:schemeClr val="accent1">
            <a:lumMod val="75000"/>
          </a:schemeClr>
        </a:solidFill>
      </dgm:spPr>
    </dgm:pt>
    <dgm:pt modelId="{B949D2F1-162D-4D02-A732-D01345E22AA4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horse outline"/>
        </a:ext>
      </dgm:extLst>
    </dgm:pt>
    <dgm:pt modelId="{B131C359-49F1-4CB8-8E9B-1B1386A2778B}" type="pres">
      <dgm:prSet presAssocID="{4AF52931-E4CA-4429-AACB-B8747CDB2409}" presName="spaceRect" presStyleCnt="0"/>
      <dgm:spPr/>
    </dgm:pt>
    <dgm:pt modelId="{F8F5240A-0D85-485B-9D93-407D1FFAF913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D8ABCEC2-390B-429B-9081-E082DA5D0427}" type="pres">
      <dgm:prSet presAssocID="{D86AF01C-9CBC-41F8-9354-48CD82BDFDC9}" presName="sibTrans" presStyleCnt="0"/>
      <dgm:spPr/>
    </dgm:pt>
    <dgm:pt modelId="{F2D54F12-8080-4E0C-BD80-92EA1630D084}" type="pres">
      <dgm:prSet presAssocID="{81BEB84D-9A77-49C6-9301-B3359FCAC75F}" presName="compNode" presStyleCnt="0"/>
      <dgm:spPr/>
    </dgm:pt>
    <dgm:pt modelId="{CBA0401E-7684-42C8-839E-D801768D883C}" type="pres">
      <dgm:prSet presAssocID="{81BEB84D-9A77-49C6-9301-B3359FCAC75F}" presName="bgRect" presStyleLbl="bgShp" presStyleIdx="1" presStyleCnt="3"/>
      <dgm:spPr>
        <a:solidFill>
          <a:schemeClr val="accent1">
            <a:lumMod val="75000"/>
          </a:schemeClr>
        </a:solidFill>
      </dgm:spPr>
    </dgm:pt>
    <dgm:pt modelId="{EF3B2503-2995-401B-AD2A-8687192014FC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ve outline"/>
        </a:ext>
      </dgm:extLst>
    </dgm:pt>
    <dgm:pt modelId="{69262E9A-AC8B-4E45-B562-DDB0B7EF679B}" type="pres">
      <dgm:prSet presAssocID="{81BEB84D-9A77-49C6-9301-B3359FCAC75F}" presName="spaceRect" presStyleCnt="0"/>
      <dgm:spPr/>
    </dgm:pt>
    <dgm:pt modelId="{686301C7-6BD3-4366-8AD9-2496B2EDF77C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6ED4671C-AA9A-4E39-8821-8479FB442A42}" type="pres">
      <dgm:prSet presAssocID="{5D260F18-25D2-4074-87F1-7E78DDA61C58}" presName="sibTrans" presStyleCnt="0"/>
      <dgm:spPr/>
    </dgm:pt>
    <dgm:pt modelId="{73B0EF57-FE6C-4349-B546-40C4671BE0AF}" type="pres">
      <dgm:prSet presAssocID="{BFF9359E-E9B1-4B73-BACC-2C7988765B16}" presName="compNode" presStyleCnt="0"/>
      <dgm:spPr/>
    </dgm:pt>
    <dgm:pt modelId="{5865A6BD-F99C-4927-AA71-14438D8BD5FD}" type="pres">
      <dgm:prSet presAssocID="{BFF9359E-E9B1-4B73-BACC-2C7988765B16}" presName="bgRect" presStyleLbl="bgShp" presStyleIdx="2" presStyleCnt="3"/>
      <dgm:spPr>
        <a:solidFill>
          <a:schemeClr val="accent1">
            <a:lumMod val="75000"/>
          </a:schemeClr>
        </a:solidFill>
      </dgm:spPr>
    </dgm:pt>
    <dgm:pt modelId="{F7573F21-6CA6-4D82-A5B8-20E46E8BAE44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ch outline"/>
        </a:ext>
      </dgm:extLst>
    </dgm:pt>
    <dgm:pt modelId="{CFA2DEF1-3E86-45A4-93DF-3F3524CE8FA1}" type="pres">
      <dgm:prSet presAssocID="{BFF9359E-E9B1-4B73-BACC-2C7988765B16}" presName="spaceRect" presStyleCnt="0"/>
      <dgm:spPr/>
    </dgm:pt>
    <dgm:pt modelId="{3A277CF8-63F3-4E73-9A0E-6D37315945D9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7D760D-D278-416A-8A95-E1E5E1AC50DD}" type="presOf" srcId="{BFF9359E-E9B1-4B73-BACC-2C7988765B16}" destId="{3A277CF8-63F3-4E73-9A0E-6D37315945D9}" srcOrd="0" destOrd="0" presId="urn:microsoft.com/office/officeart/2018/2/layout/IconVerticalSolidList"/>
    <dgm:cxn modelId="{0FB2B426-F0E1-46AC-8877-C6BC9AFEAA79}" type="presOf" srcId="{81BEB84D-9A77-49C6-9301-B3359FCAC75F}" destId="{686301C7-6BD3-4366-8AD9-2496B2EDF77C}" srcOrd="0" destOrd="0" presId="urn:microsoft.com/office/officeart/2018/2/layout/IconVerticalSolidList"/>
    <dgm:cxn modelId="{E35E8428-56F2-46AB-9E50-4261F022E415}" type="presOf" srcId="{4AF52931-E4CA-4429-AACB-B8747CDB2409}" destId="{F8F5240A-0D85-485B-9D93-407D1FFAF913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9AA0145A-3FA6-4E40-B6CD-6DB3507FF368}" type="presOf" srcId="{C7720856-93F0-4CC7-B7FD-2466914A11D4}" destId="{6F4DA4D9-01DC-439B-8F27-AAA47846B277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AFECB7CA-4E50-4F60-A6FB-C3816E8CAB87}" type="presParOf" srcId="{6F4DA4D9-01DC-439B-8F27-AAA47846B277}" destId="{7BD98E3C-315B-4C9C-8D58-D6DB162B58F8}" srcOrd="0" destOrd="0" presId="urn:microsoft.com/office/officeart/2018/2/layout/IconVerticalSolidList"/>
    <dgm:cxn modelId="{A2217810-9D1C-4BC7-BE87-D83BE419F7B1}" type="presParOf" srcId="{7BD98E3C-315B-4C9C-8D58-D6DB162B58F8}" destId="{DD5F79B1-3C2C-4604-AC16-19B868C74020}" srcOrd="0" destOrd="0" presId="urn:microsoft.com/office/officeart/2018/2/layout/IconVerticalSolidList"/>
    <dgm:cxn modelId="{30B94466-A785-41BF-BAD4-03A089615086}" type="presParOf" srcId="{7BD98E3C-315B-4C9C-8D58-D6DB162B58F8}" destId="{B949D2F1-162D-4D02-A732-D01345E22AA4}" srcOrd="1" destOrd="0" presId="urn:microsoft.com/office/officeart/2018/2/layout/IconVerticalSolidList"/>
    <dgm:cxn modelId="{FFB8D8B5-5828-46DD-BA77-13638195E4D6}" type="presParOf" srcId="{7BD98E3C-315B-4C9C-8D58-D6DB162B58F8}" destId="{B131C359-49F1-4CB8-8E9B-1B1386A2778B}" srcOrd="2" destOrd="0" presId="urn:microsoft.com/office/officeart/2018/2/layout/IconVerticalSolidList"/>
    <dgm:cxn modelId="{11227E96-FF77-4F39-8B07-07E8611C740D}" type="presParOf" srcId="{7BD98E3C-315B-4C9C-8D58-D6DB162B58F8}" destId="{F8F5240A-0D85-485B-9D93-407D1FFAF913}" srcOrd="3" destOrd="0" presId="urn:microsoft.com/office/officeart/2018/2/layout/IconVerticalSolidList"/>
    <dgm:cxn modelId="{FFC4B6D5-9F56-4405-843A-09B40CA888A3}" type="presParOf" srcId="{6F4DA4D9-01DC-439B-8F27-AAA47846B277}" destId="{D8ABCEC2-390B-429B-9081-E082DA5D0427}" srcOrd="1" destOrd="0" presId="urn:microsoft.com/office/officeart/2018/2/layout/IconVerticalSolidList"/>
    <dgm:cxn modelId="{16ACC83C-7034-4747-BC5D-1E635B3C6CE7}" type="presParOf" srcId="{6F4DA4D9-01DC-439B-8F27-AAA47846B277}" destId="{F2D54F12-8080-4E0C-BD80-92EA1630D084}" srcOrd="2" destOrd="0" presId="urn:microsoft.com/office/officeart/2018/2/layout/IconVerticalSolidList"/>
    <dgm:cxn modelId="{8B276A48-7CBD-4E21-9430-CF0A09D6C0BD}" type="presParOf" srcId="{F2D54F12-8080-4E0C-BD80-92EA1630D084}" destId="{CBA0401E-7684-42C8-839E-D801768D883C}" srcOrd="0" destOrd="0" presId="urn:microsoft.com/office/officeart/2018/2/layout/IconVerticalSolidList"/>
    <dgm:cxn modelId="{F08383BF-FD60-4A49-AD77-65D910EFB252}" type="presParOf" srcId="{F2D54F12-8080-4E0C-BD80-92EA1630D084}" destId="{EF3B2503-2995-401B-AD2A-8687192014FC}" srcOrd="1" destOrd="0" presId="urn:microsoft.com/office/officeart/2018/2/layout/IconVerticalSolidList"/>
    <dgm:cxn modelId="{9D8D1D89-E527-4484-AD56-92A94FED0B6C}" type="presParOf" srcId="{F2D54F12-8080-4E0C-BD80-92EA1630D084}" destId="{69262E9A-AC8B-4E45-B562-DDB0B7EF679B}" srcOrd="2" destOrd="0" presId="urn:microsoft.com/office/officeart/2018/2/layout/IconVerticalSolidList"/>
    <dgm:cxn modelId="{6BE50CC8-CADE-45A7-BC96-23D75538F39A}" type="presParOf" srcId="{F2D54F12-8080-4E0C-BD80-92EA1630D084}" destId="{686301C7-6BD3-4366-8AD9-2496B2EDF77C}" srcOrd="3" destOrd="0" presId="urn:microsoft.com/office/officeart/2018/2/layout/IconVerticalSolidList"/>
    <dgm:cxn modelId="{159D78D4-1170-4693-834B-E3B0A1E5AA76}" type="presParOf" srcId="{6F4DA4D9-01DC-439B-8F27-AAA47846B277}" destId="{6ED4671C-AA9A-4E39-8821-8479FB442A42}" srcOrd="3" destOrd="0" presId="urn:microsoft.com/office/officeart/2018/2/layout/IconVerticalSolidList"/>
    <dgm:cxn modelId="{0E014224-8D52-4573-89D1-F50AF2BE6748}" type="presParOf" srcId="{6F4DA4D9-01DC-439B-8F27-AAA47846B277}" destId="{73B0EF57-FE6C-4349-B546-40C4671BE0AF}" srcOrd="4" destOrd="0" presId="urn:microsoft.com/office/officeart/2018/2/layout/IconVerticalSolidList"/>
    <dgm:cxn modelId="{ACBC9EF5-3D90-4A12-AA98-CAAF2742426F}" type="presParOf" srcId="{73B0EF57-FE6C-4349-B546-40C4671BE0AF}" destId="{5865A6BD-F99C-4927-AA71-14438D8BD5FD}" srcOrd="0" destOrd="0" presId="urn:microsoft.com/office/officeart/2018/2/layout/IconVerticalSolidList"/>
    <dgm:cxn modelId="{528DEE1A-B9B3-44B7-9915-05F053EAB214}" type="presParOf" srcId="{73B0EF57-FE6C-4349-B546-40C4671BE0AF}" destId="{F7573F21-6CA6-4D82-A5B8-20E46E8BAE44}" srcOrd="1" destOrd="0" presId="urn:microsoft.com/office/officeart/2018/2/layout/IconVerticalSolidList"/>
    <dgm:cxn modelId="{BBB56E6E-28C7-4B11-9E9C-87BF204F01B2}" type="presParOf" srcId="{73B0EF57-FE6C-4349-B546-40C4671BE0AF}" destId="{CFA2DEF1-3E86-45A4-93DF-3F3524CE8FA1}" srcOrd="2" destOrd="0" presId="urn:microsoft.com/office/officeart/2018/2/layout/IconVerticalSolidList"/>
    <dgm:cxn modelId="{109CAEC4-7E84-44CD-AC12-5A4173227651}" type="presParOf" srcId="{73B0EF57-FE6C-4349-B546-40C4671BE0AF}" destId="{3A277CF8-63F3-4E73-9A0E-6D37315945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F79B1-3C2C-4604-AC16-19B868C74020}">
      <dsp:nvSpPr>
        <dsp:cNvPr id="0" name=""/>
        <dsp:cNvSpPr/>
      </dsp:nvSpPr>
      <dsp:spPr>
        <a:xfrm>
          <a:off x="0" y="417"/>
          <a:ext cx="4752652" cy="9780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9D2F1-162D-4D02-A732-D01345E22AA4}">
      <dsp:nvSpPr>
        <dsp:cNvPr id="0" name=""/>
        <dsp:cNvSpPr/>
      </dsp:nvSpPr>
      <dsp:spPr>
        <a:xfrm>
          <a:off x="295868" y="220485"/>
          <a:ext cx="537942" cy="537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5240A-0D85-485B-9D93-407D1FFAF913}">
      <dsp:nvSpPr>
        <dsp:cNvPr id="0" name=""/>
        <dsp:cNvSpPr/>
      </dsp:nvSpPr>
      <dsp:spPr>
        <a:xfrm>
          <a:off x="1129679" y="417"/>
          <a:ext cx="3622972" cy="978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13" tIns="103513" rIns="103513" bIns="10351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Syngnathidae</a:t>
          </a:r>
        </a:p>
      </dsp:txBody>
      <dsp:txXfrm>
        <a:off x="1129679" y="417"/>
        <a:ext cx="3622972" cy="978077"/>
      </dsp:txXfrm>
    </dsp:sp>
    <dsp:sp modelId="{CBA0401E-7684-42C8-839E-D801768D883C}">
      <dsp:nvSpPr>
        <dsp:cNvPr id="0" name=""/>
        <dsp:cNvSpPr/>
      </dsp:nvSpPr>
      <dsp:spPr>
        <a:xfrm>
          <a:off x="0" y="1223014"/>
          <a:ext cx="4752652" cy="9780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B2503-2995-401B-AD2A-8687192014FC}">
      <dsp:nvSpPr>
        <dsp:cNvPr id="0" name=""/>
        <dsp:cNvSpPr/>
      </dsp:nvSpPr>
      <dsp:spPr>
        <a:xfrm>
          <a:off x="295868" y="1443082"/>
          <a:ext cx="537942" cy="537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301C7-6BD3-4366-8AD9-2496B2EDF77C}">
      <dsp:nvSpPr>
        <dsp:cNvPr id="0" name=""/>
        <dsp:cNvSpPr/>
      </dsp:nvSpPr>
      <dsp:spPr>
        <a:xfrm>
          <a:off x="1129679" y="1223014"/>
          <a:ext cx="3622972" cy="978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13" tIns="103513" rIns="103513" bIns="10351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Male Pregnancy</a:t>
          </a:r>
        </a:p>
      </dsp:txBody>
      <dsp:txXfrm>
        <a:off x="1129679" y="1223014"/>
        <a:ext cx="3622972" cy="978077"/>
      </dsp:txXfrm>
    </dsp:sp>
    <dsp:sp modelId="{5865A6BD-F99C-4927-AA71-14438D8BD5FD}">
      <dsp:nvSpPr>
        <dsp:cNvPr id="0" name=""/>
        <dsp:cNvSpPr/>
      </dsp:nvSpPr>
      <dsp:spPr>
        <a:xfrm>
          <a:off x="0" y="2445611"/>
          <a:ext cx="4752652" cy="97807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73F21-6CA6-4D82-A5B8-20E46E8BAE44}">
      <dsp:nvSpPr>
        <dsp:cNvPr id="0" name=""/>
        <dsp:cNvSpPr/>
      </dsp:nvSpPr>
      <dsp:spPr>
        <a:xfrm>
          <a:off x="295868" y="2665679"/>
          <a:ext cx="537942" cy="5379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77CF8-63F3-4E73-9A0E-6D37315945D9}">
      <dsp:nvSpPr>
        <dsp:cNvPr id="0" name=""/>
        <dsp:cNvSpPr/>
      </dsp:nvSpPr>
      <dsp:spPr>
        <a:xfrm>
          <a:off x="1129679" y="2445611"/>
          <a:ext cx="3622972" cy="978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13" tIns="103513" rIns="103513" bIns="10351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Brood Pouch</a:t>
          </a:r>
        </a:p>
      </dsp:txBody>
      <dsp:txXfrm>
        <a:off x="1129679" y="2445611"/>
        <a:ext cx="3622972" cy="978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7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70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30/5/1451/5525172" TargetMode="External"/><Relationship Id="rId2" Type="http://schemas.openxmlformats.org/officeDocument/2006/relationships/hyperlink" Target="https://www.jstor.org/stable/24835061?casa_token=tDRMpk1xBvAAAAAA%3AccIRgn3Bac2jjyjspgkyQRmX191s5sajNssgyIuir7sa7KG7xXDVmKgBRq-s_uV_DEtfcQEHXpP2X7rWVPL7Rv1SC1XI29EApFWewXe6pZkThpJhlrY&amp;seq=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5312" y="1676403"/>
            <a:ext cx="8689976" cy="2509213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bg2"/>
                </a:solidFill>
              </a:rPr>
              <a:t>  the effect of male pipefish and brood pouch Length on egg intake during mating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185616"/>
            <a:ext cx="8689976" cy="137159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By: Farah Atatrah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CF02-43BF-8697-3F0B-BAC5C035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231" y="770917"/>
            <a:ext cx="7849538" cy="108328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7F46-D421-B7D2-F979-C8693C1E32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1399" y="1854200"/>
            <a:ext cx="10400675" cy="3234717"/>
          </a:xfrm>
        </p:spPr>
        <p:txBody>
          <a:bodyPr>
            <a:noAutofit/>
          </a:bodyPr>
          <a:lstStyle/>
          <a:p>
            <a:pPr algn="l" fontAlgn="base"/>
            <a:r>
              <a:rPr lang="en-US" sz="2200" i="0" dirty="0">
                <a:solidFill>
                  <a:schemeClr val="tx2"/>
                </a:solidFill>
                <a:effectLst/>
              </a:rPr>
              <a:t>In the </a:t>
            </a:r>
            <a:r>
              <a:rPr lang="en-US" sz="2200" dirty="0">
                <a:solidFill>
                  <a:schemeClr val="tx2"/>
                </a:solidFill>
              </a:rPr>
              <a:t>Research Paper: </a:t>
            </a:r>
            <a:r>
              <a:rPr lang="en-US" sz="2200" i="0" dirty="0">
                <a:solidFill>
                  <a:schemeClr val="tx2"/>
                </a:solidFill>
                <a:effectLst/>
              </a:rPr>
              <a:t>Pipefish embryo oxygenation, survival, and development: egg size, male size, and temperature effects </a:t>
            </a:r>
          </a:p>
          <a:p>
            <a:pPr algn="l" fontAlgn="base"/>
            <a:r>
              <a:rPr lang="en-US" sz="2200" dirty="0">
                <a:solidFill>
                  <a:schemeClr val="tx2"/>
                </a:solidFill>
              </a:rPr>
              <a:t>This paper suggests:</a:t>
            </a:r>
          </a:p>
          <a:p>
            <a:pPr lvl="1" fontAlgn="base"/>
            <a:r>
              <a:rPr lang="en-US" sz="2000" dirty="0">
                <a:solidFill>
                  <a:schemeClr val="tx2"/>
                </a:solidFill>
              </a:rPr>
              <a:t>as the size of the brood pouch increases, the number of egg intake increases </a:t>
            </a:r>
          </a:p>
          <a:p>
            <a:pPr lvl="1" fontAlgn="base"/>
            <a:r>
              <a:rPr lang="en-US" sz="2200" b="0" i="0" dirty="0">
                <a:solidFill>
                  <a:schemeClr val="tx2"/>
                </a:solidFill>
                <a:effectLst/>
              </a:rPr>
              <a:t>the smaller males have higher embry</a:t>
            </a:r>
            <a:r>
              <a:rPr lang="en-US" sz="2200" dirty="0">
                <a:solidFill>
                  <a:schemeClr val="tx2"/>
                </a:solidFill>
              </a:rPr>
              <a:t>o survival than the larger males </a:t>
            </a:r>
            <a:endParaRPr lang="en-US" sz="2200" b="0" i="0" dirty="0">
              <a:solidFill>
                <a:schemeClr val="tx2"/>
              </a:solidFill>
              <a:effectLst/>
            </a:endParaRPr>
          </a:p>
          <a:p>
            <a:pPr lvl="1" fontAlgn="base"/>
            <a:r>
              <a:rPr lang="en-US" sz="2000" dirty="0">
                <a:solidFill>
                  <a:schemeClr val="tx2"/>
                </a:solidFill>
              </a:rPr>
              <a:t>Larger males are more concerned with embryo size while smaller males with survival </a:t>
            </a:r>
          </a:p>
          <a:p>
            <a:pPr marL="457200" lvl="1" indent="0" fontAlgn="base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br>
              <a:rPr lang="en-US" sz="1800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</a:b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048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1046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446F2B05-D14A-46C1-B94D-81BAFA34C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200 REAL SEAHORSE ideas in 2023 | seahorse, sea dragon ...">
            <a:extLst>
              <a:ext uri="{FF2B5EF4-FFF2-40B4-BE49-F238E27FC236}">
                <a16:creationId xmlns:a16="http://schemas.microsoft.com/office/drawing/2014/main" id="{FDE3C22D-01B0-BC43-6128-1185DA6B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064" y="842432"/>
            <a:ext cx="3488171" cy="5173136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DC21F734-A85A-4FEA-8CB8-6C72B819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D2CAB-7EEF-F2B5-CAC3-5C1FE441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107" y="842432"/>
            <a:ext cx="4038636" cy="11721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Thinking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46EC9D-E493-A8A8-06ED-7A6CBF17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8542" y="2014618"/>
            <a:ext cx="6461458" cy="376388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Reasoning for egg number variability: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Having fewer number of eggs due to behavioral possibilities 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Interruption in mating 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female has mated before and that’s the number of eggs she has left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lack of variability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species, locations, environment, and years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Possible error due to visual examination </a:t>
            </a:r>
          </a:p>
        </p:txBody>
      </p:sp>
    </p:spTree>
    <p:extLst>
      <p:ext uri="{BB962C8B-B14F-4D97-AF65-F5344CB8AC3E}">
        <p14:creationId xmlns:p14="http://schemas.microsoft.com/office/powerpoint/2010/main" val="215748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E51D-A9DB-ED19-A454-3D62F34A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B285C-3679-76FA-42FE-99B516EA7E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sng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https://www.jstor.org/stable/24835061?casa_token=tDRMpk1xBvAAAAAA%3AccIRgn3Bac2jjyjspgkyQRmX191s5sajNssgyIuir7sa7KG7xXDVmKgBRq-s_uV_DEtfcQEHXpP2X7rWVPL7Rv1SC1XI29EApFWewXe6pZkThpJhlrY&amp;seq=1</a:t>
            </a:r>
            <a:endParaRPr lang="en-US" sz="16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sng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https://academic.oup.com/beheco/article/30/5/1451/5525172</a:t>
            </a:r>
            <a:endParaRPr lang="en-US" sz="1600" b="0" i="0" u="sng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tx2"/>
                </a:solidFill>
                <a:latin typeface="Times New Roman" panose="02020603050405020304" pitchFamily="18" charset="0"/>
              </a:rPr>
              <a:t>Dr. Scobell </a:t>
            </a:r>
            <a:endParaRPr lang="en-US" sz="16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4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F3A8575D-CE97-43EB-9923-C3D54629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B02867-8B3B-49EE-8983-5C9676D12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AC74889-9D06-4A4B-A1DE-476DD3606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AB64384-2F0D-4DF1-8C08-EAC502657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Underwater photo of jellyfish swimming">
            <a:extLst>
              <a:ext uri="{FF2B5EF4-FFF2-40B4-BE49-F238E27FC236}">
                <a16:creationId xmlns:a16="http://schemas.microsoft.com/office/drawing/2014/main" id="{9A92343F-7427-6080-E2F6-F3091C0FE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82" r="22352" b="-2"/>
          <a:stretch/>
        </p:blipFill>
        <p:spPr>
          <a:xfrm>
            <a:off x="20" y="10"/>
            <a:ext cx="2984090" cy="418772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62D9307-EAFC-4B51-9559-A9F440FF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4113" y="-2"/>
            <a:ext cx="82296" cy="419709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eafy sea dragon in the water">
            <a:extLst>
              <a:ext uri="{FF2B5EF4-FFF2-40B4-BE49-F238E27FC236}">
                <a16:creationId xmlns:a16="http://schemas.microsoft.com/office/drawing/2014/main" id="{F9F44B39-5E3A-0201-86D7-B590D934AB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27" r="19996" b="1"/>
          <a:stretch/>
        </p:blipFill>
        <p:spPr>
          <a:xfrm>
            <a:off x="3066409" y="10"/>
            <a:ext cx="2984113" cy="418772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0650C4C-A85B-4427-BE6E-2E756308D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0094" y="-2"/>
            <a:ext cx="82296" cy="419709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humpback whale underwater">
            <a:extLst>
              <a:ext uri="{FF2B5EF4-FFF2-40B4-BE49-F238E27FC236}">
                <a16:creationId xmlns:a16="http://schemas.microsoft.com/office/drawing/2014/main" id="{78153D42-F41F-50BB-1A47-7691DDEDF4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26" r="26837" b="-2"/>
          <a:stretch/>
        </p:blipFill>
        <p:spPr>
          <a:xfrm>
            <a:off x="6122390" y="10"/>
            <a:ext cx="3013629" cy="418772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B7FE387-2351-4DBC-A270-3E3C8187D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6075" y="-2"/>
            <a:ext cx="82296" cy="419709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Octopus in action on the seabed">
            <a:extLst>
              <a:ext uri="{FF2B5EF4-FFF2-40B4-BE49-F238E27FC236}">
                <a16:creationId xmlns:a16="http://schemas.microsoft.com/office/drawing/2014/main" id="{71342015-A11B-6C9B-2034-08D53081EA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02" r="29725" b="-1"/>
          <a:stretch/>
        </p:blipFill>
        <p:spPr>
          <a:xfrm>
            <a:off x="9178370" y="10"/>
            <a:ext cx="3013629" cy="418772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01BA0A-84DC-4FF7-8E19-28DC40001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" y="4229100"/>
            <a:ext cx="1216152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7AC408F-D9B3-42E7-B039-A09CA01FF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E2F14D-A497-EAC4-1189-2D8192D59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tx2"/>
                </a:solidFill>
              </a:rPr>
              <a:t>Thank you </a:t>
            </a:r>
            <a:r>
              <a:rPr lang="en-US" sz="4800" b="1" dirty="0">
                <a:solidFill>
                  <a:schemeClr val="tx2"/>
                </a:solidFill>
                <a:sym typeface="Wingdings" panose="05000000000000000000" pitchFamily="2" charset="2"/>
              </a:rPr>
              <a:t></a:t>
            </a:r>
            <a:endParaRPr lang="en-US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Background: Syngnathidae</a:t>
            </a:r>
          </a:p>
        </p:txBody>
      </p:sp>
      <p:pic>
        <p:nvPicPr>
          <p:cNvPr id="1032" name="Picture 8" descr="See the Seahorse – FaithGateway Store">
            <a:extLst>
              <a:ext uri="{FF2B5EF4-FFF2-40B4-BE49-F238E27FC236}">
                <a16:creationId xmlns:a16="http://schemas.microsoft.com/office/drawing/2014/main" id="{7DE9E8FE-AAB8-3C7F-D9C5-5505B05D5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0" r="25026" b="-2"/>
          <a:stretch/>
        </p:blipFill>
        <p:spPr bwMode="auto">
          <a:xfrm>
            <a:off x="6008838" y="2498775"/>
            <a:ext cx="2611968" cy="3285743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8315CDF-E310-1C0E-ABFE-540A18110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0" r="2" b="899"/>
          <a:stretch/>
        </p:blipFill>
        <p:spPr bwMode="auto">
          <a:xfrm>
            <a:off x="8923511" y="2366753"/>
            <a:ext cx="2593248" cy="1636192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C3704A-8BFE-FF75-7BEE-57D3DEB68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" r="2" b="10474"/>
          <a:stretch/>
        </p:blipFill>
        <p:spPr bwMode="auto">
          <a:xfrm>
            <a:off x="8870570" y="4155004"/>
            <a:ext cx="2699130" cy="1684719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8" descr="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930904"/>
              </p:ext>
            </p:extLst>
          </p:nvPr>
        </p:nvGraphicFramePr>
        <p:xfrm>
          <a:off x="913774" y="2367092"/>
          <a:ext cx="4752652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2640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FCA68E-798A-DBEC-4281-D4E04688B96C}"/>
              </a:ext>
            </a:extLst>
          </p:cNvPr>
          <p:cNvSpPr txBox="1"/>
          <p:nvPr/>
        </p:nvSpPr>
        <p:spPr>
          <a:xfrm>
            <a:off x="1715971" y="833381"/>
            <a:ext cx="9334500" cy="1855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9600" b="1" cap="all" dirty="0">
                <a:solidFill>
                  <a:schemeClr val="tx2"/>
                </a:solidFill>
              </a:rPr>
              <a:t>Research Question</a:t>
            </a:r>
            <a:r>
              <a:rPr lang="en-US" sz="9600" cap="all" dirty="0">
                <a:solidFill>
                  <a:schemeClr val="tx2"/>
                </a:solidFill>
              </a:rPr>
              <a:t>: D</a:t>
            </a:r>
            <a:r>
              <a:rPr lang="en-US" sz="9600" b="0" i="0" u="none" strike="noStrike" cap="all" dirty="0">
                <a:solidFill>
                  <a:schemeClr val="tx2"/>
                </a:solidFill>
              </a:rPr>
              <a:t>oes the size of the male pipefish and brood p</a:t>
            </a:r>
            <a:r>
              <a:rPr lang="en-US" sz="9600" cap="all" dirty="0">
                <a:solidFill>
                  <a:schemeClr val="tx2"/>
                </a:solidFill>
              </a:rPr>
              <a:t>ouch </a:t>
            </a:r>
            <a:r>
              <a:rPr lang="en-US" sz="9600" b="0" i="0" u="none" strike="noStrike" cap="all" dirty="0">
                <a:solidFill>
                  <a:schemeClr val="tx2"/>
                </a:solidFill>
              </a:rPr>
              <a:t>affect the number of eggs they take in during mating? 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23AE7-B44E-225C-F810-D5FCDB0EB9A3}"/>
              </a:ext>
            </a:extLst>
          </p:cNvPr>
          <p:cNvSpPr txBox="1"/>
          <p:nvPr/>
        </p:nvSpPr>
        <p:spPr>
          <a:xfrm>
            <a:off x="1795578" y="2867308"/>
            <a:ext cx="860084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sz="2200" b="1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Null hypothesis</a:t>
            </a:r>
            <a:r>
              <a:rPr lang="en-US" sz="2200" b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</a:rPr>
              <a:t>There is no effect on the egg intake based on</a:t>
            </a:r>
            <a:r>
              <a:rPr lang="en-US" sz="2200" b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 the length of the male pipefish and brood pouch.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A44C-74DF-E61E-F3AA-EF9E5EB59971}"/>
              </a:ext>
            </a:extLst>
          </p:cNvPr>
          <p:cNvSpPr txBox="1"/>
          <p:nvPr/>
        </p:nvSpPr>
        <p:spPr>
          <a:xfrm>
            <a:off x="1795578" y="4168722"/>
            <a:ext cx="8967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sz="2200" b="1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Alternative hypothesis</a:t>
            </a:r>
            <a:r>
              <a:rPr lang="en-US" sz="22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: There is an effect on the egg intake based on the length of the male pipefish and brood pouch.</a:t>
            </a:r>
          </a:p>
        </p:txBody>
      </p:sp>
    </p:spTree>
    <p:extLst>
      <p:ext uri="{BB962C8B-B14F-4D97-AF65-F5344CB8AC3E}">
        <p14:creationId xmlns:p14="http://schemas.microsoft.com/office/powerpoint/2010/main" val="360421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7" name="Rectangle 4126">
            <a:extLst>
              <a:ext uri="{FF2B5EF4-FFF2-40B4-BE49-F238E27FC236}">
                <a16:creationId xmlns:a16="http://schemas.microsoft.com/office/drawing/2014/main" id="{8DABDCBA-3483-4395-986B-AF2A223F6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28" name="Picture 2">
            <a:extLst>
              <a:ext uri="{FF2B5EF4-FFF2-40B4-BE49-F238E27FC236}">
                <a16:creationId xmlns:a16="http://schemas.microsoft.com/office/drawing/2014/main" id="{E5DDAE72-2BA0-4D3D-A316-7BF1A514B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62C51-7471-FBF4-9507-D8AB7EC7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3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cap="all" baseline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5623A-D4AB-0A0D-1C05-0C6E7A03B3FD}"/>
              </a:ext>
            </a:extLst>
          </p:cNvPr>
          <p:cNvSpPr txBox="1"/>
          <p:nvPr/>
        </p:nvSpPr>
        <p:spPr>
          <a:xfrm>
            <a:off x="824126" y="1884492"/>
            <a:ext cx="3352128" cy="38813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>
                <a:solidFill>
                  <a:schemeClr val="tx2"/>
                </a:solidFill>
              </a:rPr>
              <a:t>Measured 23 males’ brood pouch length and SVL ( snout-vent length)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>
                <a:solidFill>
                  <a:schemeClr val="tx2"/>
                </a:solidFill>
              </a:rPr>
              <a:t>Counted the number of eggs through visual estimation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cap="all" dirty="0">
                <a:solidFill>
                  <a:schemeClr val="tx2"/>
                </a:solidFill>
              </a:rPr>
              <a:t> This only accounts for the males collected in 2023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cap="all" dirty="0"/>
          </a:p>
        </p:txBody>
      </p:sp>
      <p:pic>
        <p:nvPicPr>
          <p:cNvPr id="7" name="Picture 6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E3DC8B4F-E2ED-FD4C-96F2-AD159ABD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721" y="799836"/>
            <a:ext cx="3175286" cy="5283972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4110" name="Picture 14" descr="A map of the port aransas&#10;&#10;Description automatically generated">
            <a:extLst>
              <a:ext uri="{FF2B5EF4-FFF2-40B4-BE49-F238E27FC236}">
                <a16:creationId xmlns:a16="http://schemas.microsoft.com/office/drawing/2014/main" id="{36DE01C7-B5E8-1F08-810F-4AF57C093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5670" y="1080086"/>
            <a:ext cx="3209144" cy="1984320"/>
          </a:xfrm>
          <a:prstGeom prst="roundRect">
            <a:avLst>
              <a:gd name="adj" fmla="val 0"/>
            </a:avLst>
          </a:prstGeom>
          <a:noFill/>
          <a:ln w="825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Gulf pipefish, Syngnathus scovelli">
            <a:extLst>
              <a:ext uri="{FF2B5EF4-FFF2-40B4-BE49-F238E27FC236}">
                <a16:creationId xmlns:a16="http://schemas.microsoft.com/office/drawing/2014/main" id="{4BF1CE45-9A38-8223-1689-2147D3C5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5670" y="3593099"/>
            <a:ext cx="3209144" cy="2406858"/>
          </a:xfrm>
          <a:prstGeom prst="roundRect">
            <a:avLst>
              <a:gd name="adj" fmla="val 0"/>
            </a:avLst>
          </a:prstGeom>
          <a:noFill/>
          <a:ln w="825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9" name="Picture 4128">
            <a:extLst>
              <a:ext uri="{FF2B5EF4-FFF2-40B4-BE49-F238E27FC236}">
                <a16:creationId xmlns:a16="http://schemas.microsoft.com/office/drawing/2014/main" id="{B92E0FD1-8437-4082-8DD6-4623B4D0C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6"/>
          <a:stretch/>
        </p:blipFill>
        <p:spPr>
          <a:xfrm>
            <a:off x="4087504" y="0"/>
            <a:ext cx="810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E0CE3B82-2663-428D-B8FC-6D7F0F807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9964AE96-0DA1-4E62-9E86-854C3A04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ounded Rectangle 13">
            <a:extLst>
              <a:ext uri="{FF2B5EF4-FFF2-40B4-BE49-F238E27FC236}">
                <a16:creationId xmlns:a16="http://schemas.microsoft.com/office/drawing/2014/main" id="{98C3B650-744C-4B8E-B324-CCA30E5EA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74" y="550655"/>
            <a:ext cx="10364452" cy="3690466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DB3BB28-47F8-2DA2-F094-4093003D7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04" y="715246"/>
            <a:ext cx="4367456" cy="3361283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84D1893-5672-EA09-142B-51FFFEDB2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869" y="715246"/>
            <a:ext cx="4400627" cy="3361283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9FA16B7-51FC-4F20-9D0C-6627A7891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7F0028E-50BA-4248-806E-A0C83A0E9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D7E49F-C756-FC92-136E-6FDAF4E69CF4}"/>
              </a:ext>
            </a:extLst>
          </p:cNvPr>
          <p:cNvSpPr txBox="1"/>
          <p:nvPr/>
        </p:nvSpPr>
        <p:spPr>
          <a:xfrm>
            <a:off x="635211" y="4562855"/>
            <a:ext cx="10916365" cy="1137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70064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16B8E8-FCB8-CDFC-4775-F16E2A0E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23" y="1593953"/>
            <a:ext cx="5606538" cy="345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7D1A80-8F68-55C3-7094-F65F4366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75" y="5310932"/>
            <a:ext cx="2830425" cy="82319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F1D68C-7BE6-1485-E3FB-D14A22177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41" y="1646686"/>
            <a:ext cx="5435600" cy="33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29249D-7472-ED32-1881-86D0F4E04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611" y="5310932"/>
            <a:ext cx="2618202" cy="823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6BFA7-A9CF-0934-AA6E-6864690533C7}"/>
              </a:ext>
            </a:extLst>
          </p:cNvPr>
          <p:cNvSpPr txBox="1"/>
          <p:nvPr/>
        </p:nvSpPr>
        <p:spPr>
          <a:xfrm>
            <a:off x="3390391" y="653848"/>
            <a:ext cx="575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Scatter Plots &amp; Correlation </a:t>
            </a:r>
          </a:p>
        </p:txBody>
      </p:sp>
    </p:spTree>
    <p:extLst>
      <p:ext uri="{BB962C8B-B14F-4D97-AF65-F5344CB8AC3E}">
        <p14:creationId xmlns:p14="http://schemas.microsoft.com/office/powerpoint/2010/main" val="2958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956D0-A582-C6D7-9CA0-69EAB129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33" y="1639907"/>
            <a:ext cx="3550334" cy="1962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51CC0-A16F-3250-2FD6-997B26D8C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83" y="3834054"/>
            <a:ext cx="10090834" cy="2169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DB5D90-06B3-C57C-A017-5CD195F09B3D}"/>
              </a:ext>
            </a:extLst>
          </p:cNvPr>
          <p:cNvSpPr txBox="1"/>
          <p:nvPr/>
        </p:nvSpPr>
        <p:spPr>
          <a:xfrm>
            <a:off x="3397250" y="584200"/>
            <a:ext cx="539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Statistical Test: Regression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FDAC1C7-6FDC-237C-382D-758858688023}"/>
              </a:ext>
            </a:extLst>
          </p:cNvPr>
          <p:cNvSpPr/>
          <p:nvPr/>
        </p:nvSpPr>
        <p:spPr>
          <a:xfrm>
            <a:off x="6527800" y="2236764"/>
            <a:ext cx="1343367" cy="409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6AE9EB-3F30-6D04-0310-0DD638EF322E}"/>
              </a:ext>
            </a:extLst>
          </p:cNvPr>
          <p:cNvCxnSpPr>
            <a:cxnSpLocks/>
          </p:cNvCxnSpPr>
          <p:nvPr/>
        </p:nvCxnSpPr>
        <p:spPr>
          <a:xfrm flipH="1">
            <a:off x="8106117" y="2452664"/>
            <a:ext cx="6886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0EF4288-6A49-F7A0-BFEF-784CDBEE92A3}"/>
              </a:ext>
            </a:extLst>
          </p:cNvPr>
          <p:cNvSpPr/>
          <p:nvPr/>
        </p:nvSpPr>
        <p:spPr>
          <a:xfrm>
            <a:off x="5918200" y="4229100"/>
            <a:ext cx="800100" cy="247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B48AD3-E926-07C7-6D7B-4A38FE5D37E7}"/>
              </a:ext>
            </a:extLst>
          </p:cNvPr>
          <p:cNvCxnSpPr/>
          <p:nvPr/>
        </p:nvCxnSpPr>
        <p:spPr>
          <a:xfrm flipH="1">
            <a:off x="6832600" y="43688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C3DFF4F-3629-2F97-8AAC-AABF56737911}"/>
              </a:ext>
            </a:extLst>
          </p:cNvPr>
          <p:cNvSpPr/>
          <p:nvPr/>
        </p:nvSpPr>
        <p:spPr>
          <a:xfrm>
            <a:off x="5854700" y="5439932"/>
            <a:ext cx="914400" cy="247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4A17F1-122E-D785-A585-CC6BFFBB0D02}"/>
              </a:ext>
            </a:extLst>
          </p:cNvPr>
          <p:cNvCxnSpPr/>
          <p:nvPr/>
        </p:nvCxnSpPr>
        <p:spPr>
          <a:xfrm flipH="1">
            <a:off x="6907383" y="5564310"/>
            <a:ext cx="584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54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CC4BFA1-1BA3-C143-C4B4-5FE425B4B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483793"/>
              </p:ext>
            </p:extLst>
          </p:nvPr>
        </p:nvGraphicFramePr>
        <p:xfrm>
          <a:off x="736599" y="1684135"/>
          <a:ext cx="4597400" cy="222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82FECE8-C290-ED3B-CA2C-58400639B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9385691"/>
              </p:ext>
            </p:extLst>
          </p:nvPr>
        </p:nvGraphicFramePr>
        <p:xfrm>
          <a:off x="6858002" y="1433310"/>
          <a:ext cx="5092700" cy="247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475B05-C09B-85E9-FED1-C047BFE1E0D3}"/>
              </a:ext>
            </a:extLst>
          </p:cNvPr>
          <p:cNvSpPr txBox="1"/>
          <p:nvPr/>
        </p:nvSpPr>
        <p:spPr>
          <a:xfrm>
            <a:off x="3244850" y="636849"/>
            <a:ext cx="570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Statistical Test: Regression Plots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D23FF5C-AF7C-DA38-899A-11AB7E252F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645473"/>
              </p:ext>
            </p:extLst>
          </p:nvPr>
        </p:nvGraphicFramePr>
        <p:xfrm>
          <a:off x="3549651" y="3781223"/>
          <a:ext cx="5092700" cy="296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1678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872E-739F-4769-17F2-6E993B51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135" y="726812"/>
            <a:ext cx="7531725" cy="86849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0274-10F5-F9C9-77FB-D0C8BD842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3598" y="2189294"/>
            <a:ext cx="10464800" cy="307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Based on the Based on the regression analysis and ANOVA results: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p-value is 0.786 which is greater than 0.05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f statistic is 0.0749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large p-value and small f-statistic suggest that we failed to reject the null hypothesis  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There is </a:t>
            </a:r>
            <a:r>
              <a:rPr lang="en-US" sz="2000" b="1" dirty="0">
                <a:solidFill>
                  <a:schemeClr val="tx2"/>
                </a:solidFill>
              </a:rPr>
              <a:t>no significant difference </a:t>
            </a:r>
            <a:r>
              <a:rPr lang="en-US" sz="2000" dirty="0">
                <a:solidFill>
                  <a:schemeClr val="tx2"/>
                </a:solidFill>
              </a:rPr>
              <a:t>in the number of eggs based on the length of male pipefish and brood pouch </a:t>
            </a:r>
          </a:p>
        </p:txBody>
      </p:sp>
    </p:spTree>
    <p:extLst>
      <p:ext uri="{BB962C8B-B14F-4D97-AF65-F5344CB8AC3E}">
        <p14:creationId xmlns:p14="http://schemas.microsoft.com/office/powerpoint/2010/main" val="255403966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E52988-C458-4121-9BF8-864CDB29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BA7D41-7EBD-45D7-AFB8-22EF4BFA6B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1756</TotalTime>
  <Words>402</Words>
  <Application>Microsoft Office PowerPoint</Application>
  <PresentationFormat>Widescreen</PresentationFormat>
  <Paragraphs>55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Source Sans Pro</vt:lpstr>
      <vt:lpstr>Times New Roman</vt:lpstr>
      <vt:lpstr>Tw Cen MT</vt:lpstr>
      <vt:lpstr>Droplet</vt:lpstr>
      <vt:lpstr>  the effect of male pipefish and brood pouch Length on egg intake during mating </vt:lpstr>
      <vt:lpstr>Background: Syngnathidae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Conclusion</vt:lpstr>
      <vt:lpstr>discussion</vt:lpstr>
      <vt:lpstr>Thinking points</vt:lpstr>
      <vt:lpstr>Sources 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 the effect of the size of male pipefish and brood pouch on egg intake during mating </dc:title>
  <dc:creator>Farah Atatrah</dc:creator>
  <cp:lastModifiedBy>Farah Atatrah</cp:lastModifiedBy>
  <cp:revision>10</cp:revision>
  <dcterms:created xsi:type="dcterms:W3CDTF">2023-11-24T03:04:15Z</dcterms:created>
  <dcterms:modified xsi:type="dcterms:W3CDTF">2023-11-27T02:56:05Z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